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7FC2FCB-480D-4D15-8898-4D7EF87154C6}">
  <a:tblStyle styleId="{67FC2FCB-480D-4D15-8898-4D7EF87154C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e42ebe413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e42ebe41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10" Type="http://schemas.openxmlformats.org/officeDocument/2006/relationships/hyperlink" Target="https://docs.google.com/presentation/d/1Sk28Sebg3L7w30MWoHmSR_qZX0ZYteqzHUNKJJvTp6c/view" TargetMode="External"/><Relationship Id="rId9" Type="http://schemas.openxmlformats.org/officeDocument/2006/relationships/hyperlink" Target="https://docs.google.com/presentation/d/1hGYvgsqbXTpvNOkEbyhqfAS6gcTQQ65LyRkV2SQtJ_k/view" TargetMode="External"/><Relationship Id="rId5" Type="http://schemas.openxmlformats.org/officeDocument/2006/relationships/hyperlink" Target="https://docs.google.com/presentation/d/1hGYvgsqbXTpvNOkEbyhqfAS6gcTQQ65LyRkV2SQtJ_k/view" TargetMode="External"/><Relationship Id="rId6" Type="http://schemas.openxmlformats.org/officeDocument/2006/relationships/hyperlink" Target="https://docs.google.com/presentation/d/1Sk28Sebg3L7w30MWoHmSR_qZX0ZYteqzHUNKJJvTp6c/view" TargetMode="External"/><Relationship Id="rId7" Type="http://schemas.openxmlformats.org/officeDocument/2006/relationships/hyperlink" Target="https://docs.google.com/presentation/d/1-6XfYUASOG50qeZAlAli-n37_xq1wgVDTE0eNWjsdAI/view" TargetMode="External"/><Relationship Id="rId8" Type="http://schemas.openxmlformats.org/officeDocument/2006/relationships/hyperlink" Target="https://docs.google.com/presentation/d/1oSpm5jFwfxgmDaRRUMRKTbszFpXEpieDYvUeqHwkMMY/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QhDWOzfQHseF71l_2KjvhtdmPV5qKjXRYfANE4FfOVM/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{67FC2FCB-480D-4D15-8898-4D7EF87154C6}</a:tableStyleId>
              </a:tblPr>
              <a:tblGrid>
                <a:gridCol w="1633350"/>
                <a:gridCol w="4045800"/>
                <a:gridCol w="3669725"/>
              </a:tblGrid>
              <a:tr h="2937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10: Slavery and Sectional Crisis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30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How did people and events in the 1850s increase tension between the North and South over slavery?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28200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98707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5">
                            <a:extLst>
                              <a:ext uri="{A12FA001-AC4F-418D-AE19-62706E023703}">
                                <ahyp:hlinkClr val="tx"/>
                              </a:ext>
                            </a:extLst>
                          </a:hlinkClick>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Slavery and Sectional Crisis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Printed Student Handouts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a:t>
                      </a:r>
                      <a:endParaRPr sz="1200">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4230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Sectional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Give One, Get One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84605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accent5"/>
                          </a:solidFill>
                          <a:latin typeface="Inter"/>
                          <a:ea typeface="Inter"/>
                          <a:cs typeface="Inter"/>
                          <a:sym typeface="Inter"/>
                          <a:hlinkClick r:id="rId9">
                            <a:extLst>
                              <a:ext uri="{A12FA001-AC4F-418D-AE19-62706E023703}">
                                <ahyp:hlinkClr val="tx"/>
                              </a:ext>
                            </a:extLst>
                          </a:hlinkClick>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930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Allow students an opportunity to gain historical background for </a:t>
                      </a:r>
                      <a:r>
                        <a:rPr lang="en" sz="1200">
                          <a:latin typeface="Inter"/>
                          <a:ea typeface="Inter"/>
                          <a:cs typeface="Inter"/>
                          <a:sym typeface="Inter"/>
                        </a:rPr>
                        <a:t>sectional division throughout the 1850s</a:t>
                      </a:r>
                      <a:r>
                        <a:rPr lang="en" sz="1200">
                          <a:solidFill>
                            <a:srgbClr val="000000"/>
                          </a:solidFill>
                          <a:latin typeface="Inter"/>
                          <a:ea typeface="Inter"/>
                          <a:cs typeface="Inter"/>
                          <a:sym typeface="Inter"/>
                        </a:rPr>
                        <a:t> with the “What is the Context? - </a:t>
                      </a:r>
                      <a:r>
                        <a:rPr lang="en" sz="1200">
                          <a:latin typeface="Inter"/>
                          <a:ea typeface="Inter"/>
                          <a:cs typeface="Inter"/>
                          <a:sym typeface="Inter"/>
                        </a:rPr>
                        <a:t>Voices of Division</a:t>
                      </a:r>
                      <a:r>
                        <a:rPr lang="en" sz="1200">
                          <a:solidFill>
                            <a:srgbClr val="000000"/>
                          </a:solidFill>
                          <a:latin typeface="Inter"/>
                          <a:ea typeface="Inter"/>
                          <a:cs typeface="Inter"/>
                          <a:sym typeface="Inter"/>
                        </a:rPr>
                        <a:t> reading (page 1 of </a:t>
                      </a:r>
                      <a:r>
                        <a:rPr lang="en" sz="1200" u="sng">
                          <a:solidFill>
                            <a:schemeClr val="hlink"/>
                          </a:solidFill>
                          <a:latin typeface="Inter"/>
                          <a:ea typeface="Inter"/>
                          <a:cs typeface="Inter"/>
                          <a:sym typeface="Inter"/>
                          <a:hlinkClick r:id="rId10"/>
                        </a:rPr>
                        <a:t>student worksheet</a:t>
                      </a:r>
                      <a:r>
                        <a:rPr lang="en" sz="1200">
                          <a:solidFill>
                            <a:srgbClr val="000000"/>
                          </a:solidFill>
                          <a:latin typeface="Inter"/>
                          <a:ea typeface="Inter"/>
                          <a:cs typeface="Inter"/>
                          <a:sym typeface="Inter"/>
                        </a:rPr>
                        <a:t>). Students will answer check for understanding questions as they read. This reading can be done as a class, individually, or in groups.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640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student worksheet</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Conduct reading collectively, in small groups, or individually</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and answer the accompanying questions for the contextualization reading</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Sectional Tension 1820-1860</a:t>
            </a:r>
            <a:r>
              <a:rPr lang="en" sz="1800">
                <a:solidFill>
                  <a:schemeClr val="dk1"/>
                </a:solidFill>
                <a:latin typeface="Plus Jakarta Sans Medium"/>
                <a:ea typeface="Plus Jakarta Sans Medium"/>
                <a:cs typeface="Plus Jakarta Sans Medium"/>
                <a:sym typeface="Plus Jakarta Sans Medium"/>
              </a:rPr>
              <a:t>: Daily Lesson Plan</a:t>
            </a:r>
            <a:r>
              <a:rPr lang="en" sz="1800">
                <a:solidFill>
                  <a:schemeClr val="dk1"/>
                </a:solidFill>
                <a:latin typeface="Plus Jakarta Sans Medium"/>
                <a:ea typeface="Plus Jakarta Sans Medium"/>
                <a:cs typeface="Plus Jakarta Sans Medium"/>
                <a:sym typeface="Plus Jakarta Sans Medium"/>
              </a:rPr>
              <a:t> (90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658325"/>
          <a:ext cx="3000000" cy="3000000"/>
        </p:xfrm>
        <a:graphic>
          <a:graphicData uri="http://schemas.openxmlformats.org/drawingml/2006/table">
            <a:tbl>
              <a:tblPr>
                <a:noFill/>
                <a:tableStyleId>{67FC2FCB-480D-4D15-8898-4D7EF87154C6}</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10: Slavery and Sectional Crisis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PRACTICE</a:t>
                      </a:r>
                      <a:endParaRPr b="1">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Students will investigate </a:t>
                      </a:r>
                      <a:r>
                        <a:rPr lang="en" sz="1200">
                          <a:latin typeface="Inter"/>
                          <a:ea typeface="Inter"/>
                          <a:cs typeface="Inter"/>
                          <a:sym typeface="Inter"/>
                        </a:rPr>
                        <a:t>t</a:t>
                      </a:r>
                      <a:r>
                        <a:rPr lang="en" sz="1200">
                          <a:solidFill>
                            <a:srgbClr val="000000"/>
                          </a:solidFill>
                          <a:latin typeface="Inter"/>
                          <a:ea typeface="Inter"/>
                          <a:cs typeface="Inter"/>
                          <a:sym typeface="Inter"/>
                        </a:rPr>
                        <a:t>he </a:t>
                      </a:r>
                      <a:r>
                        <a:rPr lang="en" sz="1200">
                          <a:latin typeface="Inter"/>
                          <a:ea typeface="Inter"/>
                          <a:cs typeface="Inter"/>
                          <a:sym typeface="Inter"/>
                        </a:rPr>
                        <a:t>Fugitive Slave Act, “Bleeding Sumner,” and the Dred Scott Supreme Court Decision</a:t>
                      </a:r>
                      <a:r>
                        <a:rPr lang="en" sz="1200">
                          <a:solidFill>
                            <a:srgbClr val="000000"/>
                          </a:solidFill>
                          <a:latin typeface="Inter"/>
                          <a:ea typeface="Inter"/>
                          <a:cs typeface="Inter"/>
                          <a:sym typeface="Inter"/>
                        </a:rPr>
                        <a:t> with a Webquest. They will use resources </a:t>
                      </a:r>
                      <a:r>
                        <a:rPr lang="en" sz="1200">
                          <a:latin typeface="Inter"/>
                          <a:ea typeface="Inter"/>
                          <a:cs typeface="Inter"/>
                          <a:sym typeface="Inter"/>
                        </a:rPr>
                        <a:t>supplied by the Artifact Explorer on the US Capitol’s digital museum</a:t>
                      </a:r>
                      <a:r>
                        <a:rPr lang="en" sz="1200">
                          <a:solidFill>
                            <a:srgbClr val="000000"/>
                          </a:solidFill>
                          <a:latin typeface="Inter"/>
                          <a:ea typeface="Inter"/>
                          <a:cs typeface="Inter"/>
                          <a:sym typeface="Inter"/>
                        </a:rPr>
                        <a:t>, while worksheet pages </a:t>
                      </a:r>
                      <a:r>
                        <a:rPr lang="en" sz="1200">
                          <a:latin typeface="Inter"/>
                          <a:ea typeface="Inter"/>
                          <a:cs typeface="Inter"/>
                          <a:sym typeface="Inter"/>
                        </a:rPr>
                        <a:t>2-3</a:t>
                      </a:r>
                      <a:r>
                        <a:rPr lang="en" sz="1200">
                          <a:solidFill>
                            <a:srgbClr val="000000"/>
                          </a:solidFill>
                          <a:latin typeface="Inter"/>
                          <a:ea typeface="Inter"/>
                          <a:cs typeface="Inter"/>
                          <a:sym typeface="Inter"/>
                        </a:rPr>
                        <a:t> take them step-by-step through the process. They will need digital access.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students with digital access to worksheet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instructions and expectations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Listen to directions and expectations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webquest using the student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summarize their understanding of the increase in sectional division using a Causation Graphic Organizer (page 4 of student worksheet). Students will determine rank the significance of causes of sectional division. It is recommended to have students work in partners to complete.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 4 and provide instructions</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Determine partners</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If time allows, lead an informal discussion to discuss rationale statements for rankings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clarifying questions, if necessary.</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Assess significance of causes</a:t>
                      </a:r>
                      <a:r>
                        <a:rPr lang="en" sz="1200">
                          <a:solidFill>
                            <a:srgbClr val="000000"/>
                          </a:solidFill>
                          <a:latin typeface="Inter"/>
                          <a:ea typeface="Inter"/>
                          <a:cs typeface="Inter"/>
                          <a:sym typeface="Inter"/>
                        </a:rPr>
                        <a:t> using the graphic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17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 students will reflect on their learning from the prior topic using the </a:t>
                      </a:r>
                      <a:r>
                        <a:rPr lang="en" sz="1200" u="sng">
                          <a:solidFill>
                            <a:schemeClr val="accent5"/>
                          </a:solidFill>
                          <a:latin typeface="Inter"/>
                          <a:ea typeface="Inter"/>
                          <a:cs typeface="Inter"/>
                          <a:sym typeface="Inter"/>
                          <a:hlinkClick r:id="rId5">
                            <a:extLst>
                              <a:ext uri="{A12FA001-AC4F-418D-AE19-62706E023703}">
                                <ahyp:hlinkClr val="tx"/>
                              </a:ext>
                            </a:extLst>
                          </a:hlinkClick>
                        </a:rPr>
                        <a:t>Unit 8 Inquiry Journal</a:t>
                      </a:r>
                      <a:r>
                        <a:rPr lang="en" sz="1200">
                          <a:solidFill>
                            <a:schemeClr val="dk1"/>
                          </a:solidFill>
                          <a:latin typeface="Inter"/>
                          <a:ea typeface="Inter"/>
                          <a:cs typeface="Inter"/>
                          <a:sym typeface="Inter"/>
                        </a:rPr>
                        <a:t>. Students will use page 6 to answer the Compelling Question for Topic 3. Consider allowing students to use their notes and/or work with a partner.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8</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Unit </a:t>
                      </a:r>
                      <a:r>
                        <a:rPr lang="en" sz="1200">
                          <a:latin typeface="Inter"/>
                          <a:ea typeface="Inter"/>
                          <a:cs typeface="Inter"/>
                          <a:sym typeface="Inter"/>
                        </a:rPr>
                        <a:t>8: </a:t>
                      </a:r>
                      <a:r>
                        <a:rPr lang="en" sz="1200">
                          <a:solidFill>
                            <a:srgbClr val="000000"/>
                          </a:solidFill>
                          <a:latin typeface="Inter"/>
                          <a:ea typeface="Inter"/>
                          <a:cs typeface="Inter"/>
                          <a:sym typeface="Inter"/>
                        </a:rPr>
                        <a:t>Topic </a:t>
                      </a:r>
                      <a:r>
                        <a:rPr lang="en" sz="1200">
                          <a:latin typeface="Inter"/>
                          <a:ea typeface="Inter"/>
                          <a:cs typeface="Inter"/>
                          <a:sym typeface="Inter"/>
                        </a:rPr>
                        <a:t>3</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Sectional Tension 1820-1860: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658325"/>
          <a:ext cx="3000000" cy="3000000"/>
        </p:xfrm>
        <a:graphic>
          <a:graphicData uri="http://schemas.openxmlformats.org/drawingml/2006/table">
            <a:tbl>
              <a:tblPr>
                <a:noFill/>
                <a:tableStyleId>{67FC2FCB-480D-4D15-8898-4D7EF87154C6}</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10: Slavery and Sectional Crisis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7.55 Evaluate the impact of territorial expansion, immigration, and Northern industrialization on the institution of slavery and American politics.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7.57 Analyze the complex and varied lives and experiences of enslaved people and free Black Americans between 1800-1877.</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7.58 Evaluate the growth and international context of the Abolitionist movement, including the effectiveness of various tactics and leaders by analyzing primary and secondary sources –– including the perspectives of abolitionists such as Sojourner Truth, Harriet Tubman, Elizabeth Freeman, Henry Highland Garnet and Frederick Douglass.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7.63 Evaluate the impact of territorial expansion and the conflict over the expansion of slavery on sectional tensions between Northern and Southern states.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Sectional Tension 1820-1860: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